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313" r:id="rId6"/>
    <p:sldId id="322" r:id="rId7"/>
    <p:sldId id="323" r:id="rId8"/>
    <p:sldId id="326" r:id="rId9"/>
    <p:sldId id="324" r:id="rId10"/>
    <p:sldId id="314" r:id="rId11"/>
    <p:sldId id="315" r:id="rId12"/>
    <p:sldId id="316" r:id="rId13"/>
    <p:sldId id="317" r:id="rId14"/>
    <p:sldId id="318" r:id="rId15"/>
    <p:sldId id="291" r:id="rId16"/>
    <p:sldId id="319" r:id="rId17"/>
    <p:sldId id="32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Staatliche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CA4AB8-79C9-4467-849F-7C470F2A1455}">
  <a:tblStyle styleId="{50CA4AB8-79C9-4467-849F-7C470F2A14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>
        <p:scale>
          <a:sx n="125" d="100"/>
          <a:sy n="125" d="100"/>
        </p:scale>
        <p:origin x="120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342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9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1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65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11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6afe0b6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6afe0b6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7cc8f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07cc8f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05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7cc8f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07cc8f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39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afe0b654a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afe0b654a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a553ef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a553ef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7cc8f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07cc8f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98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80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703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27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117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989050" y="2124150"/>
            <a:ext cx="31659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8" y="4612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572600" y="1841700"/>
            <a:ext cx="59988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1678750" y="643000"/>
            <a:ext cx="62466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 hasCustomPrompt="1"/>
          </p:nvPr>
        </p:nvSpPr>
        <p:spPr>
          <a:xfrm>
            <a:off x="1202325" y="5558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2449800" y="641612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2449800" y="9548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 hasCustomPrompt="1"/>
          </p:nvPr>
        </p:nvSpPr>
        <p:spPr>
          <a:xfrm>
            <a:off x="1202325" y="12035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4"/>
          </p:nvPr>
        </p:nvSpPr>
        <p:spPr>
          <a:xfrm>
            <a:off x="2449800" y="12894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2449800" y="16025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6" hasCustomPrompt="1"/>
          </p:nvPr>
        </p:nvSpPr>
        <p:spPr>
          <a:xfrm>
            <a:off x="1202325" y="18512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7"/>
          </p:nvPr>
        </p:nvSpPr>
        <p:spPr>
          <a:xfrm>
            <a:off x="2449800" y="19371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8"/>
          </p:nvPr>
        </p:nvSpPr>
        <p:spPr>
          <a:xfrm>
            <a:off x="2449800" y="22502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9" hasCustomPrompt="1"/>
          </p:nvPr>
        </p:nvSpPr>
        <p:spPr>
          <a:xfrm>
            <a:off x="1202325" y="24989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13"/>
          </p:nvPr>
        </p:nvSpPr>
        <p:spPr>
          <a:xfrm>
            <a:off x="2449800" y="25848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4"/>
          </p:nvPr>
        </p:nvSpPr>
        <p:spPr>
          <a:xfrm>
            <a:off x="2449800" y="28979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5" hasCustomPrompt="1"/>
          </p:nvPr>
        </p:nvSpPr>
        <p:spPr>
          <a:xfrm>
            <a:off x="1202325" y="31466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6"/>
          </p:nvPr>
        </p:nvSpPr>
        <p:spPr>
          <a:xfrm>
            <a:off x="2449800" y="32325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7"/>
          </p:nvPr>
        </p:nvSpPr>
        <p:spPr>
          <a:xfrm>
            <a:off x="2449800" y="35456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18" hasCustomPrompt="1"/>
          </p:nvPr>
        </p:nvSpPr>
        <p:spPr>
          <a:xfrm>
            <a:off x="1202325" y="37943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19"/>
          </p:nvPr>
        </p:nvSpPr>
        <p:spPr>
          <a:xfrm>
            <a:off x="2449800" y="38802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0"/>
          </p:nvPr>
        </p:nvSpPr>
        <p:spPr>
          <a:xfrm>
            <a:off x="2449800" y="4193312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21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DCF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60" r:id="rId5"/>
    <p:sldLayoutId id="2147483661" r:id="rId6"/>
    <p:sldLayoutId id="2147483676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ctrTitle"/>
          </p:nvPr>
        </p:nvSpPr>
        <p:spPr>
          <a:xfrm>
            <a:off x="1559248" y="762590"/>
            <a:ext cx="635031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o-RO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Proiectarea și implementarea unui sistem bazat pe cunoștințe pentru analiza calității apei potabile.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xfrm>
            <a:off x="914401" y="3369363"/>
            <a:ext cx="2713170" cy="851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Conducător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științific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 dr.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Oprea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Mihaela</a:t>
            </a:r>
          </a:p>
        </p:txBody>
      </p:sp>
      <p:cxnSp>
        <p:nvCxnSpPr>
          <p:cNvPr id="212" name="Google Shape;212;p39"/>
          <p:cNvCxnSpPr/>
          <p:nvPr/>
        </p:nvCxnSpPr>
        <p:spPr>
          <a:xfrm rot="10800000">
            <a:off x="2553780" y="4531856"/>
            <a:ext cx="3792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12;p39">
            <a:extLst>
              <a:ext uri="{FF2B5EF4-FFF2-40B4-BE49-F238E27FC236}">
                <a16:creationId xmlns:a16="http://schemas.microsoft.com/office/drawing/2014/main" id="{D925D79A-B75F-48F2-B876-FDFAA6F74267}"/>
              </a:ext>
            </a:extLst>
          </p:cNvPr>
          <p:cNvCxnSpPr/>
          <p:nvPr/>
        </p:nvCxnSpPr>
        <p:spPr>
          <a:xfrm rot="10800000">
            <a:off x="2622360" y="110199"/>
            <a:ext cx="3792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7A0A37-87CB-41DD-82D9-99B81BD86054}"/>
              </a:ext>
            </a:extLst>
          </p:cNvPr>
          <p:cNvSpPr txBox="1"/>
          <p:nvPr/>
        </p:nvSpPr>
        <p:spPr>
          <a:xfrm>
            <a:off x="2675700" y="162338"/>
            <a:ext cx="379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UNIVERSITATEA PETROL-GAZE DIN PLOIESTI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FACULTATEA DE INGINERIE MECANICA SI ELECTRICA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DEPARTAMENTUL DE AUTOMATICA SI CALCULATOARE</a:t>
            </a:r>
          </a:p>
        </p:txBody>
      </p:sp>
      <p:sp>
        <p:nvSpPr>
          <p:cNvPr id="11" name="Google Shape;209;p39">
            <a:extLst>
              <a:ext uri="{FF2B5EF4-FFF2-40B4-BE49-F238E27FC236}">
                <a16:creationId xmlns:a16="http://schemas.microsoft.com/office/drawing/2014/main" id="{8EAEF9CD-8FCC-4ADE-9642-3E61908367A6}"/>
              </a:ext>
            </a:extLst>
          </p:cNvPr>
          <p:cNvSpPr txBox="1">
            <a:spLocks/>
          </p:cNvSpPr>
          <p:nvPr/>
        </p:nvSpPr>
        <p:spPr>
          <a:xfrm>
            <a:off x="5738085" y="3369363"/>
            <a:ext cx="2713170" cy="85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Marica Eugen Marian</a:t>
            </a:r>
          </a:p>
        </p:txBody>
      </p:sp>
      <p:sp>
        <p:nvSpPr>
          <p:cNvPr id="12" name="Google Shape;209;p39">
            <a:extLst>
              <a:ext uri="{FF2B5EF4-FFF2-40B4-BE49-F238E27FC236}">
                <a16:creationId xmlns:a16="http://schemas.microsoft.com/office/drawing/2014/main" id="{6CC93636-C4D7-4A77-8492-DBA0264EC445}"/>
              </a:ext>
            </a:extLst>
          </p:cNvPr>
          <p:cNvSpPr txBox="1">
            <a:spLocks/>
          </p:cNvSpPr>
          <p:nvPr/>
        </p:nvSpPr>
        <p:spPr>
          <a:xfrm>
            <a:off x="3024915" y="4530096"/>
            <a:ext cx="2713170" cy="85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Ploiești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E375E6-5530-4BA3-B7CD-CFE9EDA8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3" y="100819"/>
            <a:ext cx="813845" cy="81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2018820" y="278744"/>
            <a:ext cx="45801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5D30F-C856-414C-B0F4-9C9B7EFEE151}"/>
              </a:ext>
            </a:extLst>
          </p:cNvPr>
          <p:cNvSpPr txBox="1"/>
          <p:nvPr/>
        </p:nvSpPr>
        <p:spPr>
          <a:xfrm>
            <a:off x="196215" y="1074776"/>
            <a:ext cx="8031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 include un microprocesor (Raspberry Pi), un microcontroler (Arduino Uno), un senzor de pH (PH-4502C), și un senzor de citire a probei de apă (PH Electrode Probe).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840DD-0FCC-427A-9554-90DD5117B529}"/>
              </a:ext>
            </a:extLst>
          </p:cNvPr>
          <p:cNvSpPr txBox="1"/>
          <p:nvPr/>
        </p:nvSpPr>
        <p:spPr>
          <a:xfrm>
            <a:off x="-629094" y="633503"/>
            <a:ext cx="3452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Structura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Aplicației</a:t>
            </a:r>
            <a:endParaRPr lang="en-US" sz="16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73B04-A1D1-4216-A7A0-A7811D68DCAC}"/>
              </a:ext>
            </a:extLst>
          </p:cNvPr>
          <p:cNvSpPr txBox="1"/>
          <p:nvPr/>
        </p:nvSpPr>
        <p:spPr>
          <a:xfrm>
            <a:off x="167640" y="1771602"/>
            <a:ext cx="499872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interfață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am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folosit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microprocesor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Raspberry Pi 3 Model B+.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mini computer care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oferă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funcționalități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suficient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puternic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server web.</a:t>
            </a: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Raspberry Pi 3 Model B+ vine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echipat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quad-core ARM Cortex-A53 la 1.4 GHz, 1 GB de RAM,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conexiuni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Wi-Fi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Bluetooth, precum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porturi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USB, HDMI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Ethernet.</a:t>
            </a:r>
            <a:b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salvat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dispozitivul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(Micro SD)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o capacitate de 32 GB.</a:t>
            </a: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30DB5-4FC7-4480-B476-2F7C1B5F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78" y="1737360"/>
            <a:ext cx="3403282" cy="2004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ECB3F-C816-430E-8B69-003870FA6356}"/>
              </a:ext>
            </a:extLst>
          </p:cNvPr>
          <p:cNvSpPr txBox="1"/>
          <p:nvPr/>
        </p:nvSpPr>
        <p:spPr>
          <a:xfrm>
            <a:off x="6240780" y="3840443"/>
            <a:ext cx="273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3.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Arhitectură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9DFF9-1CEB-42C0-8D91-DB475B54C22C}"/>
              </a:ext>
            </a:extLst>
          </p:cNvPr>
          <p:cNvSpPr txBox="1"/>
          <p:nvPr/>
        </p:nvSpPr>
        <p:spPr>
          <a:xfrm>
            <a:off x="2845832" y="710826"/>
            <a:ext cx="3452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taatliches" panose="020B0604020202020204" charset="0"/>
              </a:rPr>
              <a:t>Raspberry pi</a:t>
            </a:r>
          </a:p>
        </p:txBody>
      </p:sp>
      <p:sp>
        <p:nvSpPr>
          <p:cNvPr id="11" name="Google Shape;248;p42">
            <a:extLst>
              <a:ext uri="{FF2B5EF4-FFF2-40B4-BE49-F238E27FC236}">
                <a16:creationId xmlns:a16="http://schemas.microsoft.com/office/drawing/2014/main" id="{4E00B670-4A01-43F2-BBE1-406822D05653}"/>
              </a:ext>
            </a:extLst>
          </p:cNvPr>
          <p:cNvSpPr txBox="1">
            <a:spLocks/>
          </p:cNvSpPr>
          <p:nvPr/>
        </p:nvSpPr>
        <p:spPr>
          <a:xfrm>
            <a:off x="1470931" y="-17475"/>
            <a:ext cx="6049737" cy="846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4.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Implementarea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testarea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sistemului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bazat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pe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cunoștințe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analiza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calității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apei</a:t>
            </a: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taatliches" panose="020B0604020202020204" charset="0"/>
              </a:rPr>
              <a:t>potabile</a:t>
            </a:r>
            <a:endParaRPr lang="en-US" sz="20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marL="342900" algn="ctr">
              <a:spcAft>
                <a:spcPts val="1600"/>
              </a:spcAft>
            </a:pP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2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2018820" y="278744"/>
            <a:ext cx="45801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46D4A-58AF-4027-A354-57E25FF2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67" y="1150620"/>
            <a:ext cx="3439273" cy="24316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E5B3-EA13-4FC3-AC77-F858011FBF8A}"/>
              </a:ext>
            </a:extLst>
          </p:cNvPr>
          <p:cNvSpPr txBox="1"/>
          <p:nvPr/>
        </p:nvSpPr>
        <p:spPr>
          <a:xfrm>
            <a:off x="157367" y="982970"/>
            <a:ext cx="51435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am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folosit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microcontrolerul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Arduino UNO.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convertește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analogic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calculează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pH-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conexiunea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serială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Raspberry Pi. </a:t>
            </a: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 UNO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dintre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microcontrolere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Arduino,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microcontroler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ATmega328P.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dispune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14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ieșire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dintre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6 pot fi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utilizați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ieșiri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PWM), 6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intrări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analogice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cristal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cuarț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16 MHz, 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conexiune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USB,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conector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alimentare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 header ICSP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buton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reset.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EC046-2D73-4612-8BDF-88CD0E55E8FC}"/>
              </a:ext>
            </a:extLst>
          </p:cNvPr>
          <p:cNvSpPr txBox="1"/>
          <p:nvPr/>
        </p:nvSpPr>
        <p:spPr>
          <a:xfrm>
            <a:off x="2845834" y="307692"/>
            <a:ext cx="3452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taatliches" panose="020B0604020202020204" charset="0"/>
              </a:rPr>
              <a:t>Arduino </a:t>
            </a:r>
            <a:r>
              <a:rPr lang="en-US" sz="1500" dirty="0" err="1">
                <a:solidFill>
                  <a:schemeClr val="bg1"/>
                </a:solidFill>
                <a:latin typeface="Staatliches" panose="020B0604020202020204" charset="0"/>
              </a:rPr>
              <a:t>uno</a:t>
            </a:r>
            <a:endParaRPr lang="en-US" sz="15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EB5C4-52FC-4348-B72E-5655847EF822}"/>
              </a:ext>
            </a:extLst>
          </p:cNvPr>
          <p:cNvSpPr txBox="1"/>
          <p:nvPr/>
        </p:nvSpPr>
        <p:spPr>
          <a:xfrm>
            <a:off x="5681382" y="3838991"/>
            <a:ext cx="315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4.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pinilor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Arduino Uno</a:t>
            </a:r>
          </a:p>
        </p:txBody>
      </p:sp>
    </p:spTree>
    <p:extLst>
      <p:ext uri="{BB962C8B-B14F-4D97-AF65-F5344CB8AC3E}">
        <p14:creationId xmlns:p14="http://schemas.microsoft.com/office/powerpoint/2010/main" val="264739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2018820" y="278744"/>
            <a:ext cx="45801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3B1D6-AA22-4442-AEB4-AA33001CA270}"/>
              </a:ext>
            </a:extLst>
          </p:cNvPr>
          <p:cNvSpPr txBox="1"/>
          <p:nvPr/>
        </p:nvSpPr>
        <p:spPr>
          <a:xfrm>
            <a:off x="2845834" y="278744"/>
            <a:ext cx="3452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taatliches" panose="020B0604020202020204" charset="0"/>
              </a:rPr>
              <a:t>SENZOR PH 4502C </a:t>
            </a:r>
            <a:r>
              <a:rPr lang="en-US" sz="1500" dirty="0" err="1">
                <a:solidFill>
                  <a:schemeClr val="bg1"/>
                </a:solidFill>
                <a:latin typeface="Staatliches" panose="020B060402020202020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Staatliches" panose="020B0604020202020204" charset="0"/>
              </a:rPr>
              <a:t> PH ELECTRODE PROBE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0AD4D-6DD4-41AE-A656-701AFBB2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05" y="2653204"/>
            <a:ext cx="2543531" cy="13432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39F99-2F09-4218-8F2F-DFE302C5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7" y="129522"/>
            <a:ext cx="3088341" cy="2445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0030E-3844-4754-9BDE-E5D827699F6E}"/>
              </a:ext>
            </a:extLst>
          </p:cNvPr>
          <p:cNvSpPr txBox="1"/>
          <p:nvPr/>
        </p:nvSpPr>
        <p:spPr>
          <a:xfrm>
            <a:off x="747054" y="2499316"/>
            <a:ext cx="254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5. PH Electrode Probe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31C40-A835-4C3C-8B24-212AC0270DA9}"/>
              </a:ext>
            </a:extLst>
          </p:cNvPr>
          <p:cNvSpPr txBox="1"/>
          <p:nvPr/>
        </p:nvSpPr>
        <p:spPr>
          <a:xfrm>
            <a:off x="6881308" y="4099977"/>
            <a:ext cx="239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6.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PH-4502C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DFFAB-0F91-4903-9EA7-652295DF872F}"/>
              </a:ext>
            </a:extLst>
          </p:cNvPr>
          <p:cNvSpPr txBox="1"/>
          <p:nvPr/>
        </p:nvSpPr>
        <p:spPr>
          <a:xfrm>
            <a:off x="3586575" y="779929"/>
            <a:ext cx="5301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 Electrode Sensor Probe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pH-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l-am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monitoriza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pH-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dintr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anumită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entry-level,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raport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preț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2C180-00AC-43F6-BB45-4D1F2EDC9EB2}"/>
              </a:ext>
            </a:extLst>
          </p:cNvPr>
          <p:cNvSpPr txBox="1"/>
          <p:nvPr/>
        </p:nvSpPr>
        <p:spPr>
          <a:xfrm>
            <a:off x="82392" y="3076297"/>
            <a:ext cx="6416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PH-4502C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pH-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folosit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de la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acvarii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acvacultură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până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calității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Am ales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folosesc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pH PH-4502C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deoarece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oferă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precizie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± 0.1 pH,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suficientă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vine cu un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condiționare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simplifică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valorilor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Acoperă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întregul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pH (0-14),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permițându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-mi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măsor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orice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tip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soluție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apoasă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547131" y="0"/>
            <a:ext cx="6049737" cy="846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latin typeface="Staatliches" panose="020B0604020202020204" charset="0"/>
              </a:rPr>
              <a:t>INSTRUMENTE SOFTWARE UTILIZATE.</a:t>
            </a:r>
          </a:p>
          <a:p>
            <a:pPr marL="342900" algn="ctr">
              <a:spcAft>
                <a:spcPts val="1600"/>
              </a:spcAft>
            </a:pP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5BEFB-EDC8-48E6-BDEF-41D129EE1A35}"/>
              </a:ext>
            </a:extLst>
          </p:cNvPr>
          <p:cNvSpPr txBox="1"/>
          <p:nvPr/>
        </p:nvSpPr>
        <p:spPr>
          <a:xfrm>
            <a:off x="225742" y="1012955"/>
            <a:ext cx="587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Instrumente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Software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 IDE cu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programara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Arduino UNO.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cu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server web, serial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comunicarea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Arduino.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dezvoltarea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interfeței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C6A2-5158-446C-BE52-418DB823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2225498"/>
            <a:ext cx="2317774" cy="2506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2D59B-2467-470B-A5D0-EB20424BDE3B}"/>
              </a:ext>
            </a:extLst>
          </p:cNvPr>
          <p:cNvSpPr txBox="1"/>
          <p:nvPr/>
        </p:nvSpPr>
        <p:spPr>
          <a:xfrm>
            <a:off x="590676" y="4732478"/>
            <a:ext cx="22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9. Cod server Flask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5F30E3-4163-4876-8499-6C17717D35D3}"/>
              </a:ext>
            </a:extLst>
          </p:cNvPr>
          <p:cNvSpPr txBox="1"/>
          <p:nvPr/>
        </p:nvSpPr>
        <p:spPr>
          <a:xfrm>
            <a:off x="6459575" y="2943360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7. Cod Arduino UNO (Arduino IDE)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056475-F70E-4093-9A06-C82C2304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94" y="2725190"/>
            <a:ext cx="3335505" cy="1507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1222F0-23DF-4E19-A5F2-08A56E23CC4D}"/>
              </a:ext>
            </a:extLst>
          </p:cNvPr>
          <p:cNvSpPr txBox="1"/>
          <p:nvPr/>
        </p:nvSpPr>
        <p:spPr>
          <a:xfrm>
            <a:off x="3741420" y="4232787"/>
            <a:ext cx="22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8.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C3AD76-2BD0-4104-ABAD-1AE777533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" y="84771"/>
            <a:ext cx="449580" cy="449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471EF5-D8D3-45D2-AB8A-A177AF1E90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84609" y="534351"/>
            <a:ext cx="2890811" cy="24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547131" y="0"/>
            <a:ext cx="6049737" cy="846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70313-E3FE-40C3-AAB0-BA8C4C25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8" y="2775972"/>
            <a:ext cx="1918475" cy="1966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33D9F-87C8-4C93-97EA-018C8B15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277" y="3142717"/>
            <a:ext cx="2590680" cy="1506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38126-0DED-42BE-B4A6-1D80EDF01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15" y="3392975"/>
            <a:ext cx="2498342" cy="12241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FFB7DF-790E-4A6F-AC9B-3401EC91A91C}"/>
              </a:ext>
            </a:extLst>
          </p:cNvPr>
          <p:cNvSpPr txBox="1"/>
          <p:nvPr/>
        </p:nvSpPr>
        <p:spPr>
          <a:xfrm>
            <a:off x="2555230" y="164444"/>
            <a:ext cx="3452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chemeClr val="bg1"/>
                </a:solidFill>
                <a:latin typeface="Staatliches" panose="020B0604020202020204" charset="0"/>
              </a:rPr>
              <a:t>Testarea</a:t>
            </a:r>
            <a:r>
              <a:rPr lang="en-US" sz="15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Staatliches" panose="020B0604020202020204" charset="0"/>
              </a:rPr>
              <a:t>aplicației</a:t>
            </a:r>
            <a:endParaRPr lang="en-US" sz="15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6029DB0-9C14-4D0F-A253-4FCFAA8587BA}"/>
              </a:ext>
            </a:extLst>
          </p:cNvPr>
          <p:cNvSpPr/>
          <p:nvPr/>
        </p:nvSpPr>
        <p:spPr>
          <a:xfrm>
            <a:off x="2313183" y="3759190"/>
            <a:ext cx="484094" cy="273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A05B29F-CF9A-4A2A-9410-BFD6B939B2C2}"/>
              </a:ext>
            </a:extLst>
          </p:cNvPr>
          <p:cNvSpPr/>
          <p:nvPr/>
        </p:nvSpPr>
        <p:spPr>
          <a:xfrm>
            <a:off x="5523467" y="3759190"/>
            <a:ext cx="484094" cy="273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CD1233D-7601-4040-8533-DC8C8F6C0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791" y="460464"/>
            <a:ext cx="3593309" cy="118942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1C38A90-547F-4E71-AD64-900E1394BF4A}"/>
              </a:ext>
            </a:extLst>
          </p:cNvPr>
          <p:cNvSpPr txBox="1"/>
          <p:nvPr/>
        </p:nvSpPr>
        <p:spPr>
          <a:xfrm>
            <a:off x="137304" y="617303"/>
            <a:ext cx="53174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 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folosesc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următoarele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comenzi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Cd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my_flask_app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deschiderea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directoriului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Python3 app.py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fișierului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Flask);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Deschiderea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browser web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conectarea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adresa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menționată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panoul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Apăsarea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butonului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Actualizează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”;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9A59EB-3504-43EA-A1C4-908EDB362769}"/>
              </a:ext>
            </a:extLst>
          </p:cNvPr>
          <p:cNvSpPr txBox="1"/>
          <p:nvPr/>
        </p:nvSpPr>
        <p:spPr>
          <a:xfrm>
            <a:off x="2977485" y="4649499"/>
            <a:ext cx="294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11.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Rularea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serverului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Flask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26C38F-BA23-4D43-A8E6-F871E5CE868E}"/>
              </a:ext>
            </a:extLst>
          </p:cNvPr>
          <p:cNvSpPr txBox="1"/>
          <p:nvPr/>
        </p:nvSpPr>
        <p:spPr>
          <a:xfrm>
            <a:off x="6505097" y="4617117"/>
            <a:ext cx="294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12.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Afișarea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B00E72-DF60-4E13-BADF-C8D93C80DE51}"/>
              </a:ext>
            </a:extLst>
          </p:cNvPr>
          <p:cNvSpPr txBox="1"/>
          <p:nvPr/>
        </p:nvSpPr>
        <p:spPr>
          <a:xfrm>
            <a:off x="353657" y="4740227"/>
            <a:ext cx="294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10.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Colectarea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probei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4CF80F-7CA7-4179-A7DB-CB6688C1F3F2}"/>
              </a:ext>
            </a:extLst>
          </p:cNvPr>
          <p:cNvSpPr txBox="1"/>
          <p:nvPr/>
        </p:nvSpPr>
        <p:spPr>
          <a:xfrm>
            <a:off x="6363903" y="1699686"/>
            <a:ext cx="294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13.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Rezultate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8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74"/>
          <p:cNvPicPr preferRelativeResize="0"/>
          <p:nvPr/>
        </p:nvPicPr>
        <p:blipFill>
          <a:blip r:embed="rId3"/>
          <a:srcRect/>
          <a:stretch/>
        </p:blipFill>
        <p:spPr>
          <a:xfrm>
            <a:off x="1808629" y="1542688"/>
            <a:ext cx="3234017" cy="1878613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74"/>
          <p:cNvSpPr txBox="1">
            <a:spLocks noGrp="1"/>
          </p:cNvSpPr>
          <p:nvPr>
            <p:ph type="subTitle" idx="1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Interfața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 (PAGINA WEB)</a:t>
            </a:r>
            <a:endParaRPr dirty="0"/>
          </a:p>
        </p:txBody>
      </p:sp>
      <p:sp>
        <p:nvSpPr>
          <p:cNvPr id="1493" name="Google Shape;1493;p74"/>
          <p:cNvSpPr txBox="1">
            <a:spLocks noGrp="1"/>
          </p:cNvSpPr>
          <p:nvPr>
            <p:ph type="body" idx="2"/>
          </p:nvPr>
        </p:nvSpPr>
        <p:spPr>
          <a:xfrm>
            <a:off x="5667550" y="2226787"/>
            <a:ext cx="3012526" cy="211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Această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interfață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utilizatorului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reactualizeze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apăsarea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butonului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valoarea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verifică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valoarea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returnează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calității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alcalină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acidă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neutră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4" name="Google Shape;1494;p7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PAGIN</a:t>
            </a:r>
            <a:r>
              <a:rPr lang="en-US" dirty="0"/>
              <a:t>Ă</a:t>
            </a:r>
            <a:r>
              <a:rPr lang="en" dirty="0"/>
              <a:t> WEB</a:t>
            </a:r>
            <a:endParaRPr dirty="0"/>
          </a:p>
        </p:txBody>
      </p:sp>
      <p:grpSp>
        <p:nvGrpSpPr>
          <p:cNvPr id="1495" name="Google Shape;1495;p74"/>
          <p:cNvGrpSpPr/>
          <p:nvPr/>
        </p:nvGrpSpPr>
        <p:grpSpPr>
          <a:xfrm>
            <a:off x="1578618" y="1431730"/>
            <a:ext cx="3685605" cy="2280036"/>
            <a:chOff x="1799375" y="2989800"/>
            <a:chExt cx="4020075" cy="2486950"/>
          </a:xfrm>
        </p:grpSpPr>
        <p:sp>
          <p:nvSpPr>
            <p:cNvPr id="1496" name="Google Shape;1496;p74"/>
            <p:cNvSpPr/>
            <p:nvPr/>
          </p:nvSpPr>
          <p:spPr>
            <a:xfrm>
              <a:off x="1799375" y="5262050"/>
              <a:ext cx="4020075" cy="214700"/>
            </a:xfrm>
            <a:custGeom>
              <a:avLst/>
              <a:gdLst/>
              <a:ahLst/>
              <a:cxnLst/>
              <a:rect l="l" t="t" r="r" b="b"/>
              <a:pathLst>
                <a:path w="160803" h="8588" extrusionOk="0">
                  <a:moveTo>
                    <a:pt x="0" y="0"/>
                  </a:moveTo>
                  <a:lnTo>
                    <a:pt x="0" y="8303"/>
                  </a:lnTo>
                  <a:cubicBezTo>
                    <a:pt x="0" y="8461"/>
                    <a:pt x="128" y="8588"/>
                    <a:pt x="286" y="8588"/>
                  </a:cubicBezTo>
                  <a:lnTo>
                    <a:pt x="160516" y="8588"/>
                  </a:lnTo>
                  <a:cubicBezTo>
                    <a:pt x="160674" y="8588"/>
                    <a:pt x="160803" y="8461"/>
                    <a:pt x="160803" y="8303"/>
                  </a:cubicBezTo>
                  <a:lnTo>
                    <a:pt x="1608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1954525" y="2989800"/>
              <a:ext cx="3710525" cy="2453750"/>
            </a:xfrm>
            <a:custGeom>
              <a:avLst/>
              <a:gdLst/>
              <a:ahLst/>
              <a:cxnLst/>
              <a:rect l="l" t="t" r="r" b="b"/>
              <a:pathLst>
                <a:path w="148421" h="98150" extrusionOk="0">
                  <a:moveTo>
                    <a:pt x="144022" y="3901"/>
                  </a:moveTo>
                  <a:lnTo>
                    <a:pt x="144021" y="86785"/>
                  </a:lnTo>
                  <a:lnTo>
                    <a:pt x="3985" y="86785"/>
                  </a:lnTo>
                  <a:lnTo>
                    <a:pt x="3985" y="3901"/>
                  </a:lnTo>
                  <a:close/>
                  <a:moveTo>
                    <a:pt x="6895" y="0"/>
                  </a:moveTo>
                  <a:cubicBezTo>
                    <a:pt x="3087" y="0"/>
                    <a:pt x="1" y="3087"/>
                    <a:pt x="1" y="6895"/>
                  </a:cubicBezTo>
                  <a:lnTo>
                    <a:pt x="1" y="91255"/>
                  </a:lnTo>
                  <a:cubicBezTo>
                    <a:pt x="1" y="95063"/>
                    <a:pt x="3087" y="98150"/>
                    <a:pt x="6895" y="98150"/>
                  </a:cubicBezTo>
                  <a:lnTo>
                    <a:pt x="141526" y="98150"/>
                  </a:lnTo>
                  <a:cubicBezTo>
                    <a:pt x="145334" y="98150"/>
                    <a:pt x="148421" y="95063"/>
                    <a:pt x="148421" y="91255"/>
                  </a:cubicBezTo>
                  <a:lnTo>
                    <a:pt x="148421" y="6895"/>
                  </a:lnTo>
                  <a:cubicBezTo>
                    <a:pt x="148421" y="3087"/>
                    <a:pt x="145334" y="0"/>
                    <a:pt x="141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3444025" y="5262050"/>
              <a:ext cx="798150" cy="79375"/>
            </a:xfrm>
            <a:custGeom>
              <a:avLst/>
              <a:gdLst/>
              <a:ahLst/>
              <a:cxnLst/>
              <a:rect l="l" t="t" r="r" b="b"/>
              <a:pathLst>
                <a:path w="31926" h="3175" extrusionOk="0">
                  <a:moveTo>
                    <a:pt x="0" y="0"/>
                  </a:moveTo>
                  <a:lnTo>
                    <a:pt x="1995" y="3174"/>
                  </a:lnTo>
                  <a:lnTo>
                    <a:pt x="30074" y="3174"/>
                  </a:lnTo>
                  <a:lnTo>
                    <a:pt x="3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1954525" y="5263725"/>
              <a:ext cx="3710525" cy="11825"/>
            </a:xfrm>
            <a:custGeom>
              <a:avLst/>
              <a:gdLst/>
              <a:ahLst/>
              <a:cxnLst/>
              <a:rect l="l" t="t" r="r" b="b"/>
              <a:pathLst>
                <a:path w="148421" h="473" extrusionOk="0">
                  <a:moveTo>
                    <a:pt x="1" y="0"/>
                  </a:moveTo>
                  <a:lnTo>
                    <a:pt x="1" y="472"/>
                  </a:lnTo>
                  <a:lnTo>
                    <a:pt x="148421" y="472"/>
                  </a:lnTo>
                  <a:lnTo>
                    <a:pt x="148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753058-0E27-4DE9-B055-C25A642C1A07}"/>
              </a:ext>
            </a:extLst>
          </p:cNvPr>
          <p:cNvSpPr txBox="1"/>
          <p:nvPr/>
        </p:nvSpPr>
        <p:spPr>
          <a:xfrm>
            <a:off x="2086799" y="3849539"/>
            <a:ext cx="2669241" cy="316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https://youtu.be/GeqIW0DJc8o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body" idx="1"/>
          </p:nvPr>
        </p:nvSpPr>
        <p:spPr>
          <a:xfrm>
            <a:off x="2811300" y="309224"/>
            <a:ext cx="31659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latin typeface="Staatliches" panose="020B0604020202020204" charset="0"/>
              </a:rPr>
              <a:t>5.   CONCLUZII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Staatliche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7D2C0-75C2-40A5-B23C-74E493BD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29" y="1"/>
            <a:ext cx="1169894" cy="1169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BF78B-367C-4C60-8363-26800EAC6D93}"/>
              </a:ext>
            </a:extLst>
          </p:cNvPr>
          <p:cNvSpPr txBox="1"/>
          <p:nvPr/>
        </p:nvSpPr>
        <p:spPr>
          <a:xfrm>
            <a:off x="693420" y="1424940"/>
            <a:ext cx="56311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meu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diferite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surse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ajutorul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cunoștințe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dispoziție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viitor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îmi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doresc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extinderea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achiziționând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parametrilor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precum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rezidual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pot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ajuta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precis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surse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04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22;p76">
            <a:extLst>
              <a:ext uri="{FF2B5EF4-FFF2-40B4-BE49-F238E27FC236}">
                <a16:creationId xmlns:a16="http://schemas.microsoft.com/office/drawing/2014/main" id="{777AF5AD-47D3-4DED-A998-712B22F98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0570" y="1462928"/>
            <a:ext cx="6722860" cy="1180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VĂ MULTUMESC PENTRU ATENȚIA ACORDATĂ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3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1640650" y="401250"/>
            <a:ext cx="6246600" cy="9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2800" dirty="0" err="1">
                <a:latin typeface="Staatliche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Motivația</a:t>
            </a:r>
            <a:r>
              <a:rPr lang="en-US" sz="2800" dirty="0">
                <a:latin typeface="Staatliche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Staatliche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temei</a:t>
            </a:r>
            <a:endParaRPr sz="2800" dirty="0">
              <a:latin typeface="Staatliche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AE871-DDD6-4173-97DB-EDB6A4296593}"/>
              </a:ext>
            </a:extLst>
          </p:cNvPr>
          <p:cNvSpPr txBox="1"/>
          <p:nvPr/>
        </p:nvSpPr>
        <p:spPr>
          <a:xfrm>
            <a:off x="1256750" y="1181100"/>
            <a:ext cx="560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am ales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această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temă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principalul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obiectiv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92D5F-5B8F-4432-B179-B4356B9265E7}"/>
              </a:ext>
            </a:extLst>
          </p:cNvPr>
          <p:cNvSpPr txBox="1"/>
          <p:nvPr/>
        </p:nvSpPr>
        <p:spPr>
          <a:xfrm>
            <a:off x="1369240" y="1859280"/>
            <a:ext cx="67894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 ales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această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datorită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importanței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fundamentale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sigure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sănătatea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umană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bunăstarea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comunităților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Calitatea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prevenirea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bolilor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menținerea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viață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sănătos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12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Obiectivul principal al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dezvolta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cunoștințe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monitorizarea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timp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real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calității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colecta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privind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pH-ul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afișând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informații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într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ușor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utilizatorilor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vizualizeze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curente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ale pH-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acceseze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istoric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măsurătorilor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primească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informații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privind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potabilitatea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 idx="21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Staatliche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CUPRINS</a:t>
            </a:r>
            <a:endParaRPr dirty="0">
              <a:latin typeface="Staatliches" panose="020B0604020202020204" charset="0"/>
            </a:endParaRPr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1202325" y="55581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6" name="Google Shape;226;p41"/>
          <p:cNvSpPr txBox="1">
            <a:spLocks noGrp="1"/>
          </p:cNvSpPr>
          <p:nvPr>
            <p:ph type="title" idx="2"/>
          </p:nvPr>
        </p:nvSpPr>
        <p:spPr>
          <a:xfrm>
            <a:off x="2449800" y="641612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INTRODUCERE</a:t>
            </a:r>
            <a:endParaRPr dirty="0"/>
          </a:p>
        </p:txBody>
      </p:sp>
      <p:sp>
        <p:nvSpPr>
          <p:cNvPr id="228" name="Google Shape;228;p41"/>
          <p:cNvSpPr txBox="1">
            <a:spLocks noGrp="1"/>
          </p:cNvSpPr>
          <p:nvPr>
            <p:ph type="title" idx="3"/>
          </p:nvPr>
        </p:nvSpPr>
        <p:spPr>
          <a:xfrm>
            <a:off x="1202325" y="1225406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9" name="Google Shape;229;p41"/>
          <p:cNvSpPr txBox="1">
            <a:spLocks noGrp="1"/>
          </p:cNvSpPr>
          <p:nvPr>
            <p:ph type="title" idx="4"/>
          </p:nvPr>
        </p:nvSpPr>
        <p:spPr>
          <a:xfrm>
            <a:off x="2449800" y="1289437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Analiza </a:t>
            </a:r>
            <a:r>
              <a:rPr lang="en-US" dirty="0" err="1"/>
              <a:t>calității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 </a:t>
            </a:r>
            <a:r>
              <a:rPr lang="en-US" dirty="0" err="1"/>
              <a:t>potabile</a:t>
            </a:r>
            <a:endParaRPr lang="en-US" dirty="0"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 idx="6"/>
          </p:nvPr>
        </p:nvSpPr>
        <p:spPr>
          <a:xfrm>
            <a:off x="1202325" y="1957675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" name="Google Shape;232;p41"/>
          <p:cNvSpPr txBox="1">
            <a:spLocks noGrp="1"/>
          </p:cNvSpPr>
          <p:nvPr>
            <p:ph type="title" idx="7"/>
          </p:nvPr>
        </p:nvSpPr>
        <p:spPr>
          <a:xfrm>
            <a:off x="2449800" y="1967200"/>
            <a:ext cx="4045200" cy="676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Proiectarea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pe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calității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 </a:t>
            </a:r>
            <a:r>
              <a:rPr lang="en-US" dirty="0" err="1"/>
              <a:t>potabile</a:t>
            </a:r>
            <a:endParaRPr lang="en-US" dirty="0"/>
          </a:p>
        </p:txBody>
      </p:sp>
      <p:sp>
        <p:nvSpPr>
          <p:cNvPr id="234" name="Google Shape;234;p41"/>
          <p:cNvSpPr txBox="1">
            <a:spLocks noGrp="1"/>
          </p:cNvSpPr>
          <p:nvPr>
            <p:ph type="title" idx="9"/>
          </p:nvPr>
        </p:nvSpPr>
        <p:spPr>
          <a:xfrm>
            <a:off x="1202325" y="2881732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5" name="Google Shape;235;p41"/>
          <p:cNvSpPr txBox="1">
            <a:spLocks noGrp="1"/>
          </p:cNvSpPr>
          <p:nvPr>
            <p:ph type="title" idx="13"/>
          </p:nvPr>
        </p:nvSpPr>
        <p:spPr>
          <a:xfrm>
            <a:off x="2449800" y="2838239"/>
            <a:ext cx="5261640" cy="711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pe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calității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 </a:t>
            </a:r>
            <a:r>
              <a:rPr lang="en-US" dirty="0" err="1"/>
              <a:t>potabile</a:t>
            </a:r>
            <a:endParaRPr lang="en-US" dirty="0"/>
          </a:p>
        </p:txBody>
      </p:sp>
      <p:sp>
        <p:nvSpPr>
          <p:cNvPr id="237" name="Google Shape;237;p41"/>
          <p:cNvSpPr txBox="1">
            <a:spLocks noGrp="1"/>
          </p:cNvSpPr>
          <p:nvPr>
            <p:ph type="title" idx="15"/>
          </p:nvPr>
        </p:nvSpPr>
        <p:spPr>
          <a:xfrm>
            <a:off x="1202325" y="3868463"/>
            <a:ext cx="10572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8" name="Google Shape;238;p41"/>
          <p:cNvSpPr txBox="1">
            <a:spLocks noGrp="1"/>
          </p:cNvSpPr>
          <p:nvPr>
            <p:ph type="title" idx="16"/>
          </p:nvPr>
        </p:nvSpPr>
        <p:spPr>
          <a:xfrm>
            <a:off x="2449800" y="3911363"/>
            <a:ext cx="40452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CONCLUZII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body" idx="1"/>
          </p:nvPr>
        </p:nvSpPr>
        <p:spPr>
          <a:xfrm>
            <a:off x="2811300" y="309224"/>
            <a:ext cx="31659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latin typeface="Staatliches" panose="020B0604020202020204" charset="0"/>
              </a:rPr>
              <a:t>1.   INTRODUCERE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Staatliche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F78B-367C-4C60-8363-26800EAC6D93}"/>
              </a:ext>
            </a:extLst>
          </p:cNvPr>
          <p:cNvSpPr txBox="1"/>
          <p:nvPr/>
        </p:nvSpPr>
        <p:spPr>
          <a:xfrm>
            <a:off x="693420" y="1424940"/>
            <a:ext cx="563118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calității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asigura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sănătatea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cetățenilor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riscurile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asociate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consumul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contaminată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Calitatea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determinată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monitorizarea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precum pH-ul,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rezidual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 ales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dezvolt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cunoștințe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calității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împreună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 un microcontroller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microprocesor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Acesta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conceput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oferi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soluție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rapidă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monitorizarea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pH-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asigurând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astfel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sigură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5F6CD-A872-4661-92F5-AE56B7058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984" y="1196133"/>
            <a:ext cx="2417016" cy="1668987"/>
          </a:xfrm>
          <a:prstGeom prst="rect">
            <a:avLst/>
          </a:prstGeom>
        </p:spPr>
      </p:pic>
      <p:sp>
        <p:nvSpPr>
          <p:cNvPr id="19" name="Google Shape;583;p50">
            <a:extLst>
              <a:ext uri="{FF2B5EF4-FFF2-40B4-BE49-F238E27FC236}">
                <a16:creationId xmlns:a16="http://schemas.microsoft.com/office/drawing/2014/main" id="{C10B3BE7-B896-44CE-A744-DDA7A63511BA}"/>
              </a:ext>
            </a:extLst>
          </p:cNvPr>
          <p:cNvSpPr/>
          <p:nvPr/>
        </p:nvSpPr>
        <p:spPr>
          <a:xfrm>
            <a:off x="8039534" y="3084452"/>
            <a:ext cx="750796" cy="342710"/>
          </a:xfrm>
          <a:custGeom>
            <a:avLst/>
            <a:gdLst/>
            <a:ahLst/>
            <a:cxnLst/>
            <a:rect l="l" t="t" r="r" b="b"/>
            <a:pathLst>
              <a:path w="59328" h="27081" extrusionOk="0">
                <a:moveTo>
                  <a:pt x="45258" y="0"/>
                </a:moveTo>
                <a:lnTo>
                  <a:pt x="43864" y="2538"/>
                </a:lnTo>
                <a:cubicBezTo>
                  <a:pt x="43546" y="3120"/>
                  <a:pt x="41367" y="7107"/>
                  <a:pt x="38316" y="12971"/>
                </a:cubicBezTo>
                <a:lnTo>
                  <a:pt x="0" y="12971"/>
                </a:lnTo>
                <a:lnTo>
                  <a:pt x="0" y="14109"/>
                </a:lnTo>
                <a:lnTo>
                  <a:pt x="37724" y="14109"/>
                </a:lnTo>
                <a:cubicBezTo>
                  <a:pt x="35777" y="17868"/>
                  <a:pt x="33524" y="22304"/>
                  <a:pt x="31187" y="27081"/>
                </a:cubicBezTo>
                <a:lnTo>
                  <a:pt x="59328" y="27081"/>
                </a:lnTo>
                <a:cubicBezTo>
                  <a:pt x="52955" y="14061"/>
                  <a:pt x="47191" y="3518"/>
                  <a:pt x="46651" y="2538"/>
                </a:cubicBezTo>
                <a:lnTo>
                  <a:pt x="452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4;p50">
            <a:extLst>
              <a:ext uri="{FF2B5EF4-FFF2-40B4-BE49-F238E27FC236}">
                <a16:creationId xmlns:a16="http://schemas.microsoft.com/office/drawing/2014/main" id="{B98EE070-B181-4259-B1CD-9D5DC5406B01}"/>
              </a:ext>
            </a:extLst>
          </p:cNvPr>
          <p:cNvSpPr/>
          <p:nvPr/>
        </p:nvSpPr>
        <p:spPr>
          <a:xfrm>
            <a:off x="8039534" y="3466941"/>
            <a:ext cx="864817" cy="207061"/>
          </a:xfrm>
          <a:custGeom>
            <a:avLst/>
            <a:gdLst/>
            <a:ahLst/>
            <a:cxnLst/>
            <a:rect l="l" t="t" r="r" b="b"/>
            <a:pathLst>
              <a:path w="68338" h="16362" extrusionOk="0">
                <a:moveTo>
                  <a:pt x="29662" y="1"/>
                </a:moveTo>
                <a:cubicBezTo>
                  <a:pt x="28462" y="2486"/>
                  <a:pt x="27260" y="5041"/>
                  <a:pt x="26078" y="7612"/>
                </a:cubicBezTo>
                <a:lnTo>
                  <a:pt x="0" y="7612"/>
                </a:lnTo>
                <a:lnTo>
                  <a:pt x="0" y="8750"/>
                </a:lnTo>
                <a:lnTo>
                  <a:pt x="25555" y="8750"/>
                </a:lnTo>
                <a:cubicBezTo>
                  <a:pt x="24397" y="11290"/>
                  <a:pt x="23258" y="13841"/>
                  <a:pt x="22179" y="16362"/>
                </a:cubicBezTo>
                <a:lnTo>
                  <a:pt x="68337" y="16362"/>
                </a:lnTo>
                <a:cubicBezTo>
                  <a:pt x="65997" y="10903"/>
                  <a:pt x="63409" y="5301"/>
                  <a:pt x="608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5;p50">
            <a:extLst>
              <a:ext uri="{FF2B5EF4-FFF2-40B4-BE49-F238E27FC236}">
                <a16:creationId xmlns:a16="http://schemas.microsoft.com/office/drawing/2014/main" id="{2180FF63-D6DA-48BB-ACB3-3B288627EF76}"/>
              </a:ext>
            </a:extLst>
          </p:cNvPr>
          <p:cNvSpPr/>
          <p:nvPr/>
        </p:nvSpPr>
        <p:spPr>
          <a:xfrm>
            <a:off x="8039534" y="3716581"/>
            <a:ext cx="975561" cy="348721"/>
          </a:xfrm>
          <a:custGeom>
            <a:avLst/>
            <a:gdLst/>
            <a:ahLst/>
            <a:cxnLst/>
            <a:rect l="l" t="t" r="r" b="b"/>
            <a:pathLst>
              <a:path w="77089" h="27556" extrusionOk="0">
                <a:moveTo>
                  <a:pt x="20762" y="1"/>
                </a:moveTo>
                <a:cubicBezTo>
                  <a:pt x="18829" y="4677"/>
                  <a:pt x="17135" y="9172"/>
                  <a:pt x="15861" y="13209"/>
                </a:cubicBezTo>
                <a:lnTo>
                  <a:pt x="0" y="13209"/>
                </a:lnTo>
                <a:lnTo>
                  <a:pt x="0" y="14347"/>
                </a:lnTo>
                <a:lnTo>
                  <a:pt x="15506" y="14347"/>
                </a:lnTo>
                <a:cubicBezTo>
                  <a:pt x="14203" y="18664"/>
                  <a:pt x="13427" y="22392"/>
                  <a:pt x="13427" y="25148"/>
                </a:cubicBezTo>
                <a:cubicBezTo>
                  <a:pt x="13427" y="25959"/>
                  <a:pt x="13467" y="26762"/>
                  <a:pt x="13527" y="27556"/>
                </a:cubicBezTo>
                <a:lnTo>
                  <a:pt x="76988" y="27556"/>
                </a:lnTo>
                <a:cubicBezTo>
                  <a:pt x="77047" y="26762"/>
                  <a:pt x="77089" y="25959"/>
                  <a:pt x="77089" y="25148"/>
                </a:cubicBezTo>
                <a:cubicBezTo>
                  <a:pt x="77089" y="19632"/>
                  <a:pt x="73980" y="10237"/>
                  <a:pt x="697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86;p50">
            <a:extLst>
              <a:ext uri="{FF2B5EF4-FFF2-40B4-BE49-F238E27FC236}">
                <a16:creationId xmlns:a16="http://schemas.microsoft.com/office/drawing/2014/main" id="{8062D329-6EF3-42BE-A8D9-18D39F04674E}"/>
              </a:ext>
            </a:extLst>
          </p:cNvPr>
          <p:cNvSpPr/>
          <p:nvPr/>
        </p:nvSpPr>
        <p:spPr>
          <a:xfrm>
            <a:off x="8039534" y="4107891"/>
            <a:ext cx="968829" cy="329853"/>
          </a:xfrm>
          <a:custGeom>
            <a:avLst/>
            <a:gdLst/>
            <a:ahLst/>
            <a:cxnLst/>
            <a:rect l="l" t="t" r="r" b="b"/>
            <a:pathLst>
              <a:path w="76557" h="26065" extrusionOk="0">
                <a:moveTo>
                  <a:pt x="13960" y="0"/>
                </a:moveTo>
                <a:cubicBezTo>
                  <a:pt x="14798" y="4569"/>
                  <a:pt x="16620" y="8796"/>
                  <a:pt x="19191" y="12462"/>
                </a:cubicBezTo>
                <a:lnTo>
                  <a:pt x="0" y="12462"/>
                </a:lnTo>
                <a:lnTo>
                  <a:pt x="0" y="13600"/>
                </a:lnTo>
                <a:lnTo>
                  <a:pt x="20023" y="13600"/>
                </a:lnTo>
                <a:cubicBezTo>
                  <a:pt x="25847" y="21172"/>
                  <a:pt x="34989" y="26064"/>
                  <a:pt x="45258" y="26064"/>
                </a:cubicBezTo>
                <a:cubicBezTo>
                  <a:pt x="60839" y="26064"/>
                  <a:pt x="73832" y="14807"/>
                  <a:pt x="765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87;p50">
            <a:extLst>
              <a:ext uri="{FF2B5EF4-FFF2-40B4-BE49-F238E27FC236}">
                <a16:creationId xmlns:a16="http://schemas.microsoft.com/office/drawing/2014/main" id="{380FAB7E-7164-4391-9D9D-81D944D246F3}"/>
              </a:ext>
            </a:extLst>
          </p:cNvPr>
          <p:cNvSpPr/>
          <p:nvPr/>
        </p:nvSpPr>
        <p:spPr>
          <a:xfrm>
            <a:off x="8651089" y="4123648"/>
            <a:ext cx="275651" cy="243837"/>
          </a:xfrm>
          <a:custGeom>
            <a:avLst/>
            <a:gdLst/>
            <a:ahLst/>
            <a:cxnLst/>
            <a:rect l="l" t="t" r="r" b="b"/>
            <a:pathLst>
              <a:path w="21782" h="19268" extrusionOk="0">
                <a:moveTo>
                  <a:pt x="15406" y="1"/>
                </a:moveTo>
                <a:cubicBezTo>
                  <a:pt x="15406" y="1"/>
                  <a:pt x="13127" y="13412"/>
                  <a:pt x="1" y="19257"/>
                </a:cubicBezTo>
                <a:cubicBezTo>
                  <a:pt x="1" y="19257"/>
                  <a:pt x="150" y="19268"/>
                  <a:pt x="426" y="19268"/>
                </a:cubicBezTo>
                <a:cubicBezTo>
                  <a:pt x="2938" y="19268"/>
                  <a:pt x="15918" y="18403"/>
                  <a:pt x="21782" y="934"/>
                </a:cubicBezTo>
                <a:lnTo>
                  <a:pt x="15406" y="1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8;p50">
            <a:extLst>
              <a:ext uri="{FF2B5EF4-FFF2-40B4-BE49-F238E27FC236}">
                <a16:creationId xmlns:a16="http://schemas.microsoft.com/office/drawing/2014/main" id="{4D98EEAB-3756-407E-B472-E369FEFAB9C5}"/>
              </a:ext>
            </a:extLst>
          </p:cNvPr>
          <p:cNvSpPr/>
          <p:nvPr/>
        </p:nvSpPr>
        <p:spPr>
          <a:xfrm>
            <a:off x="8856168" y="3926594"/>
            <a:ext cx="80638" cy="117603"/>
          </a:xfrm>
          <a:custGeom>
            <a:avLst/>
            <a:gdLst/>
            <a:ahLst/>
            <a:cxnLst/>
            <a:rect l="l" t="t" r="r" b="b"/>
            <a:pathLst>
              <a:path w="6372" h="9293" extrusionOk="0">
                <a:moveTo>
                  <a:pt x="5045" y="0"/>
                </a:moveTo>
                <a:lnTo>
                  <a:pt x="1192" y="663"/>
                </a:lnTo>
                <a:cubicBezTo>
                  <a:pt x="1192" y="663"/>
                  <a:pt x="1059" y="6504"/>
                  <a:pt x="0" y="8366"/>
                </a:cubicBezTo>
                <a:lnTo>
                  <a:pt x="5578" y="9293"/>
                </a:lnTo>
                <a:cubicBezTo>
                  <a:pt x="5578" y="9293"/>
                  <a:pt x="6372" y="2659"/>
                  <a:pt x="5045" y="0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89;p50">
            <a:extLst>
              <a:ext uri="{FF2B5EF4-FFF2-40B4-BE49-F238E27FC236}">
                <a16:creationId xmlns:a16="http://schemas.microsoft.com/office/drawing/2014/main" id="{1CACA4B3-D3C0-416E-9866-0FE242BE525B}"/>
              </a:ext>
            </a:extLst>
          </p:cNvPr>
          <p:cNvSpPr txBox="1">
            <a:spLocks/>
          </p:cNvSpPr>
          <p:nvPr/>
        </p:nvSpPr>
        <p:spPr>
          <a:xfrm>
            <a:off x="7031784" y="3090952"/>
            <a:ext cx="750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Roboto"/>
              <a:buNone/>
            </a:pPr>
            <a:r>
              <a:rPr lang="en-US" b="1" dirty="0">
                <a:solidFill>
                  <a:srgbClr val="0070C0"/>
                </a:solidFill>
              </a:rPr>
              <a:t>pH</a:t>
            </a:r>
          </a:p>
        </p:txBody>
      </p:sp>
      <p:sp>
        <p:nvSpPr>
          <p:cNvPr id="26" name="Google Shape;590;p50">
            <a:extLst>
              <a:ext uri="{FF2B5EF4-FFF2-40B4-BE49-F238E27FC236}">
                <a16:creationId xmlns:a16="http://schemas.microsoft.com/office/drawing/2014/main" id="{9CF44FEF-6102-490B-ACC7-D6B9B7DE5ABA}"/>
              </a:ext>
            </a:extLst>
          </p:cNvPr>
          <p:cNvSpPr txBox="1">
            <a:spLocks/>
          </p:cNvSpPr>
          <p:nvPr/>
        </p:nvSpPr>
        <p:spPr>
          <a:xfrm>
            <a:off x="6428642" y="3429960"/>
            <a:ext cx="1354042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Roboto"/>
              <a:buNone/>
            </a:pPr>
            <a:r>
              <a:rPr lang="en-US" b="1" dirty="0" err="1">
                <a:solidFill>
                  <a:srgbClr val="FFFF00"/>
                </a:solidFill>
              </a:rPr>
              <a:t>Turbiditate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7" name="Google Shape;591;p50">
            <a:extLst>
              <a:ext uri="{FF2B5EF4-FFF2-40B4-BE49-F238E27FC236}">
                <a16:creationId xmlns:a16="http://schemas.microsoft.com/office/drawing/2014/main" id="{7AC1B072-B769-46E7-AFDD-6C85A93F95AE}"/>
              </a:ext>
            </a:extLst>
          </p:cNvPr>
          <p:cNvSpPr txBox="1">
            <a:spLocks/>
          </p:cNvSpPr>
          <p:nvPr/>
        </p:nvSpPr>
        <p:spPr>
          <a:xfrm>
            <a:off x="6434808" y="3748045"/>
            <a:ext cx="1500684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Roboto"/>
              <a:buNone/>
            </a:pP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Clor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rezidual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592;p50">
            <a:extLst>
              <a:ext uri="{FF2B5EF4-FFF2-40B4-BE49-F238E27FC236}">
                <a16:creationId xmlns:a16="http://schemas.microsoft.com/office/drawing/2014/main" id="{9E93C915-E486-4426-8BC1-AD95473F98C5}"/>
              </a:ext>
            </a:extLst>
          </p:cNvPr>
          <p:cNvSpPr txBox="1">
            <a:spLocks/>
          </p:cNvSpPr>
          <p:nvPr/>
        </p:nvSpPr>
        <p:spPr>
          <a:xfrm>
            <a:off x="6629400" y="4107976"/>
            <a:ext cx="1153284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Roboto"/>
              <a:buNone/>
            </a:pPr>
            <a:r>
              <a:rPr lang="en-US" b="1" dirty="0" err="1">
                <a:solidFill>
                  <a:srgbClr val="002060"/>
                </a:solidFill>
              </a:rPr>
              <a:t>Culoare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971434" y="50734"/>
            <a:ext cx="4580100" cy="70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2.    Analiza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calității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apei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potabile</a:t>
            </a: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5BEFB-EDC8-48E6-BDEF-41D129EE1A35}"/>
              </a:ext>
            </a:extLst>
          </p:cNvPr>
          <p:cNvSpPr txBox="1"/>
          <p:nvPr/>
        </p:nvSpPr>
        <p:spPr>
          <a:xfrm>
            <a:off x="244792" y="1217250"/>
            <a:ext cx="6194107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Principalele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cerințe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ale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Măsurarea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pH-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ului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testate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afișarea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valorilor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timp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real pe o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</a:t>
            </a:r>
          </a:p>
          <a:p>
            <a:pPr marL="285750" indent="-285750">
              <a:spcBef>
                <a:spcPts val="6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Stocarea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istoricului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valorilor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ulterioară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într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</a:t>
            </a:r>
          </a:p>
          <a:p>
            <a:pPr marL="285750" indent="-285750">
              <a:spcBef>
                <a:spcPts val="6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Avertizarea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utilizatorilor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când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depășesc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limitele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acceptabile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(6,5 – 8,5).</a:t>
            </a:r>
          </a:p>
          <a:p>
            <a:pPr marL="285750" indent="-285750">
              <a:spcBef>
                <a:spcPts val="6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trebuie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funcționeze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fiabil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ofere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măsurători</a:t>
            </a:r>
            <a:r>
              <a:rPr lang="en-US" sz="15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precise.</a:t>
            </a:r>
            <a:b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BE739-F858-4BC1-AB87-1DB3E6B859E3}"/>
              </a:ext>
            </a:extLst>
          </p:cNvPr>
          <p:cNvSpPr txBox="1"/>
          <p:nvPr/>
        </p:nvSpPr>
        <p:spPr>
          <a:xfrm>
            <a:off x="2845834" y="513024"/>
            <a:ext cx="3452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Specificarea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Cerințelor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Aplicației</a:t>
            </a:r>
            <a:endParaRPr lang="en-US" sz="16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C3614-82EF-4690-9C41-4848A6EC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29" y="1616660"/>
            <a:ext cx="1606775" cy="1606775"/>
          </a:xfrm>
          <a:prstGeom prst="rect">
            <a:avLst/>
          </a:prstGeom>
        </p:spPr>
      </p:pic>
      <p:pic>
        <p:nvPicPr>
          <p:cNvPr id="13" name="Picture Placeholder 30" descr="Magnifying glass">
            <a:extLst>
              <a:ext uri="{FF2B5EF4-FFF2-40B4-BE49-F238E27FC236}">
                <a16:creationId xmlns:a16="http://schemas.microsoft.com/office/drawing/2014/main" id="{726F7A0B-986F-4410-80BB-05E091168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89639" y="2321412"/>
            <a:ext cx="634553" cy="6345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813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D9BA75-62FB-4D89-9834-36242D14BF94}"/>
              </a:ext>
            </a:extLst>
          </p:cNvPr>
          <p:cNvSpPr txBox="1"/>
          <p:nvPr/>
        </p:nvSpPr>
        <p:spPr>
          <a:xfrm>
            <a:off x="152397" y="578048"/>
            <a:ext cx="46386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Standardul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calitatii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apei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potabile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Stabilit de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Legea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nr. 458/2002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Ordonanța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nr. 7/2023.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Asigură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protecția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sănătății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6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C0005-AF7E-4AA7-AA84-AE52781971C9}"/>
              </a:ext>
            </a:extLst>
          </p:cNvPr>
          <p:cNvSpPr txBox="1"/>
          <p:nvPr/>
        </p:nvSpPr>
        <p:spPr>
          <a:xfrm>
            <a:off x="152397" y="2057457"/>
            <a:ext cx="532447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Parametrii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taatliches" panose="020B0604020202020204" charset="0"/>
              </a:rPr>
              <a:t>analizați</a:t>
            </a:r>
            <a:r>
              <a:rPr lang="en-US" sz="1600" dirty="0">
                <a:solidFill>
                  <a:schemeClr val="bg1"/>
                </a:solidFill>
                <a:latin typeface="Staatliches" panose="020B0604020202020204" charset="0"/>
              </a:rPr>
              <a:t>.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pH: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≥ 6,5; ≤ 9,5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unități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pH;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≤ 1,0 UNT (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unităţi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nefelometrice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Rezidual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≥ 0,1 - ≤ 0,5 mg/l;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Acceptabilă consumatorilor şi nicio modificare anormală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2E8829-0933-4DFA-89DA-B42AC98C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68064" y="311528"/>
            <a:ext cx="3252087" cy="4011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5129E0-4C75-4A1F-9A8D-0B8D55666140}"/>
              </a:ext>
            </a:extLst>
          </p:cNvPr>
          <p:cNvSpPr txBox="1"/>
          <p:nvPr/>
        </p:nvSpPr>
        <p:spPr>
          <a:xfrm>
            <a:off x="5819774" y="4488892"/>
            <a:ext cx="28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Tabelul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6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253731" y="0"/>
            <a:ext cx="6375794" cy="1184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Proiectarea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sistemului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bazat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pe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cunoștințe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pentru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analiza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calității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apei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potabile</a:t>
            </a: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7ACDB0-1A42-4B33-A025-F3231A9911B9}"/>
              </a:ext>
            </a:extLst>
          </p:cNvPr>
          <p:cNvSpPr/>
          <p:nvPr/>
        </p:nvSpPr>
        <p:spPr>
          <a:xfrm>
            <a:off x="507682" y="1529745"/>
            <a:ext cx="676179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Principalele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metodologiei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sunt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următoarele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cerințelor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2.1.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arhitecturală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2.2.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detaliată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validarea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sistemului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C0F41-F3A7-499B-A7EB-970AEB9BA4CA}"/>
              </a:ext>
            </a:extLst>
          </p:cNvPr>
          <p:cNvSpPr txBox="1"/>
          <p:nvPr/>
        </p:nvSpPr>
        <p:spPr>
          <a:xfrm>
            <a:off x="507682" y="1028700"/>
            <a:ext cx="2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Metodologia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utilizată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338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253731" y="0"/>
            <a:ext cx="6375794" cy="1184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ctr">
              <a:spcAft>
                <a:spcPts val="1600"/>
              </a:spcAft>
            </a:pP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Proiectarea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sistemului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bazat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pe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cunoștințe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pentru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analiza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calității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apei</a:t>
            </a:r>
            <a:r>
              <a:rPr lang="en-US" sz="2400" dirty="0">
                <a:solidFill>
                  <a:schemeClr val="bg1"/>
                </a:solidFill>
                <a:latin typeface="Staatliches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taatliches" panose="020B0604020202020204" charset="0"/>
              </a:rPr>
              <a:t>potabile</a:t>
            </a:r>
            <a:endParaRPr lang="en-US" sz="2400" dirty="0">
              <a:solidFill>
                <a:schemeClr val="bg1"/>
              </a:solidFill>
              <a:latin typeface="Staatliches" panose="020B0604020202020204" charset="0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Staatliche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34DCD-48A4-435C-9483-0285DE6D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720" y="1069077"/>
            <a:ext cx="4255537" cy="33194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5156E-68E6-406B-B5AA-C6B6995B47B9}"/>
              </a:ext>
            </a:extLst>
          </p:cNvPr>
          <p:cNvSpPr txBox="1"/>
          <p:nvPr/>
        </p:nvSpPr>
        <p:spPr>
          <a:xfrm>
            <a:off x="5646420" y="4559956"/>
            <a:ext cx="2423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Arhitectura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C2E096-3591-472D-A731-E42ECF9B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23" y="847272"/>
            <a:ext cx="4411377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Modulul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enzorului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probei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pă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pH din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tensiune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senzorul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Modulul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enzorului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măsurare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Procesează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primate,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tensiune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Trimite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Modulul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icrocontrolerului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Procesează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convertește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analogic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digital.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informațiile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microprocesor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Modulul </a:t>
            </a:r>
            <a:r>
              <a:rPr lang="en-US" alt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icroprocesorului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Analizează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folosind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reguli.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Evaluează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potabile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Afisează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rezultatele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42">
            <a:extLst>
              <a:ext uri="{FF2B5EF4-FFF2-40B4-BE49-F238E27FC236}">
                <a16:creationId xmlns:a16="http://schemas.microsoft.com/office/drawing/2014/main" id="{3BD8E32A-5DDE-4E82-A074-2523B1930D2C}"/>
              </a:ext>
            </a:extLst>
          </p:cNvPr>
          <p:cNvSpPr txBox="1">
            <a:spLocks/>
          </p:cNvSpPr>
          <p:nvPr/>
        </p:nvSpPr>
        <p:spPr>
          <a:xfrm>
            <a:off x="1253731" y="0"/>
            <a:ext cx="6375794" cy="1184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chemeClr val="bg1"/>
                </a:solidFill>
                <a:latin typeface="Staatliches" panose="020B0604020202020204" charset="0"/>
              </a:rPr>
              <a:t>Baza</a:t>
            </a:r>
            <a:r>
              <a:rPr lang="en-US" dirty="0">
                <a:solidFill>
                  <a:schemeClr val="bg1"/>
                </a:solidFill>
                <a:latin typeface="Staatliches" panose="020B060402020202020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Staatliches" panose="020B0604020202020204" charset="0"/>
              </a:rPr>
              <a:t>cunoștințe</a:t>
            </a:r>
            <a:endParaRPr lang="en-US" dirty="0">
              <a:solidFill>
                <a:schemeClr val="bg1"/>
              </a:solidFill>
              <a:latin typeface="Staatliche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34DCD-48A4-435C-9483-0285DE6D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0118" y="659251"/>
            <a:ext cx="4255537" cy="17769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5156E-68E6-406B-B5AA-C6B6995B47B9}"/>
              </a:ext>
            </a:extLst>
          </p:cNvPr>
          <p:cNvSpPr txBox="1"/>
          <p:nvPr/>
        </p:nvSpPr>
        <p:spPr>
          <a:xfrm>
            <a:off x="5423651" y="2511623"/>
            <a:ext cx="3339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2.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Arborele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problemei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225A8D-6638-4780-8E19-0F1BAF54F13D}"/>
              </a:ext>
            </a:extLst>
          </p:cNvPr>
          <p:cNvSpPr/>
          <p:nvPr/>
        </p:nvSpPr>
        <p:spPr>
          <a:xfrm>
            <a:off x="225743" y="1049685"/>
            <a:ext cx="434625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 1: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&lt; 6.5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clor_rezidual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închisă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Calitate_Apa_Potabila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slabă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 2: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&lt; 6.5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clor_rezidual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închisă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Calitate_Apa_Potabila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slabă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 3: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6.5 &lt;= pH &lt;= 8.5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clor_rezidual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mic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deschisă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Calitate_Apa_Potabila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 4: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6.5 &lt;= pH &lt;= 8.5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turbiditate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mare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clor_rezidual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mic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culoare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închisă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Calitate_Apa_Potabila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40222-15C3-46A8-83D5-CA9AC6213342}"/>
              </a:ext>
            </a:extLst>
          </p:cNvPr>
          <p:cNvSpPr txBox="1"/>
          <p:nvPr/>
        </p:nvSpPr>
        <p:spPr>
          <a:xfrm>
            <a:off x="225743" y="457200"/>
            <a:ext cx="296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reguli: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91797-ED88-4539-B38A-094094E83A7C}"/>
              </a:ext>
            </a:extLst>
          </p:cNvPr>
          <p:cNvSpPr txBox="1"/>
          <p:nvPr/>
        </p:nvSpPr>
        <p:spPr>
          <a:xfrm>
            <a:off x="4441628" y="3681602"/>
            <a:ext cx="47463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R1_pH: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&lt; 6.5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acidă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R2_pH: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 &gt; 8.5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alcalină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R3_pH: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6.5 &lt; = pH &gt;= 8.5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atunci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neutră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4C418-DF91-44D3-A6EB-F61B679D2F56}"/>
              </a:ext>
            </a:extLst>
          </p:cNvPr>
          <p:cNvSpPr txBox="1"/>
          <p:nvPr/>
        </p:nvSpPr>
        <p:spPr>
          <a:xfrm>
            <a:off x="4571999" y="2952751"/>
            <a:ext cx="4615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cadrul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proiectului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meu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sistemul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bazat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cunoștințe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capabil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analizeze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calitatea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doar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parametrul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pH al </a:t>
            </a:r>
            <a:r>
              <a:rPr lang="en-US" alt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apei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49777"/>
      </p:ext>
    </p:extLst>
  </p:cSld>
  <p:clrMapOvr>
    <a:masterClrMapping/>
  </p:clrMapOvr>
</p:sld>
</file>

<file path=ppt/theme/theme1.xml><?xml version="1.0" encoding="utf-8"?>
<a:theme xmlns:a="http://schemas.openxmlformats.org/drawingml/2006/main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1502</Words>
  <Application>Microsoft Office PowerPoint</Application>
  <PresentationFormat>On-screen Show (16:9)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Roboto</vt:lpstr>
      <vt:lpstr>Times New Roman</vt:lpstr>
      <vt:lpstr>Staatliches</vt:lpstr>
      <vt:lpstr>Wingdings</vt:lpstr>
      <vt:lpstr>Calibri</vt:lpstr>
      <vt:lpstr>Water Resources</vt:lpstr>
      <vt:lpstr>Proiectarea și implementarea unui sistem bazat pe cunoștințe pentru analiza calității apei potabile.</vt:lpstr>
      <vt:lpstr>PowerPoint Presentation</vt:lpstr>
      <vt:lpstr>CUPRINS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PAGINĂ WEB</vt:lpstr>
      <vt:lpstr>PowerPoint Presentation</vt:lpstr>
      <vt:lpstr>VĂ MULTUMESC PENTRU ATENȚIA ACORDATĂ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Proiectarea și implementarea unui sistem bazat pe cunoștințe pentru analiza calității apei potabile.</dc:title>
  <dc:creator>Arrogance</dc:creator>
  <cp:lastModifiedBy>Arrogance</cp:lastModifiedBy>
  <cp:revision>38</cp:revision>
  <dcterms:modified xsi:type="dcterms:W3CDTF">2024-07-20T08:18:00Z</dcterms:modified>
</cp:coreProperties>
</file>